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6"/>
  </p:notesMasterIdLst>
  <p:sldIdLst>
    <p:sldId id="256" r:id="rId2"/>
    <p:sldId id="276" r:id="rId3"/>
    <p:sldId id="275" r:id="rId4"/>
    <p:sldId id="258" r:id="rId5"/>
    <p:sldId id="259" r:id="rId6"/>
    <p:sldId id="262" r:id="rId7"/>
    <p:sldId id="272" r:id="rId8"/>
    <p:sldId id="263" r:id="rId9"/>
    <p:sldId id="267" r:id="rId10"/>
    <p:sldId id="264" r:id="rId11"/>
    <p:sldId id="265" r:id="rId12"/>
    <p:sldId id="266" r:id="rId13"/>
    <p:sldId id="274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4660"/>
  </p:normalViewPr>
  <p:slideViewPr>
    <p:cSldViewPr>
      <p:cViewPr varScale="1">
        <p:scale>
          <a:sx n="74" d="100"/>
          <a:sy n="74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94366-159F-4F27-9C55-1A71CB2676EE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B22B5-8E22-4C3B-8E97-D26067600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data here helped students to determine the appropriate number of motors and weight for their robot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22B5-8E22-4C3B-8E97-D2606760012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were a variety of different robots that</a:t>
            </a:r>
            <a:r>
              <a:rPr lang="en-US" baseline="0" dirty="0" smtClean="0"/>
              <a:t> the students came up with demonstrating the amount of potential for creativity with in the boundaries of the project IE no forced solution.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22B5-8E22-4C3B-8E97-D2606760012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EC220B-94D4-4F7D-8157-3A7BB2CC22C8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303351-FE59-4376-9F7F-B989677F8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C220B-94D4-4F7D-8157-3A7BB2CC22C8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03351-FE59-4376-9F7F-B989677F8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C220B-94D4-4F7D-8157-3A7BB2CC22C8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03351-FE59-4376-9F7F-B989677F8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C220B-94D4-4F7D-8157-3A7BB2CC22C8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03351-FE59-4376-9F7F-B989677F8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C220B-94D4-4F7D-8157-3A7BB2CC22C8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03351-FE59-4376-9F7F-B989677F8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C220B-94D4-4F7D-8157-3A7BB2CC22C8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03351-FE59-4376-9F7F-B989677F8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C220B-94D4-4F7D-8157-3A7BB2CC22C8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03351-FE59-4376-9F7F-B989677F8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C220B-94D4-4F7D-8157-3A7BB2CC22C8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03351-FE59-4376-9F7F-B989677F8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C220B-94D4-4F7D-8157-3A7BB2CC22C8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03351-FE59-4376-9F7F-B989677F8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BEC220B-94D4-4F7D-8157-3A7BB2CC22C8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03351-FE59-4376-9F7F-B989677F8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EC220B-94D4-4F7D-8157-3A7BB2CC22C8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303351-FE59-4376-9F7F-B989677F8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BEC220B-94D4-4F7D-8157-3A7BB2CC22C8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A303351-FE59-4376-9F7F-B989677F8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oboclub.arizona.edu/pages/gallery/solar-lego-project.php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roboclub.arizona.edu/pages/s.t.o.m.p./wakefield-middle.php" TargetMode="External"/><Relationship Id="rId2" Type="http://schemas.openxmlformats.org/officeDocument/2006/relationships/hyperlink" Target="http://www.roboclub.arizona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picasaweb.google.com/uaeng.petebrown/ENG102LegoRobots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png"/><Relationship Id="rId7" Type="http://schemas.openxmlformats.org/officeDocument/2006/relationships/hyperlink" Target="http://roboclub.arizona.edu/pages/gallery/nxt-motor-tests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picasaweb.google.com/uaeng.petebrown/ENG102LegoRobots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hyperlink" Target="http://picasaweb.google.com/uaeng.petebrown/ENG102LegoRobo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/>
              <a:t> Integration of the LEGO NXT Into Introductory Engineering Classes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1199704"/>
          </a:xfrm>
        </p:spPr>
        <p:txBody>
          <a:bodyPr/>
          <a:lstStyle/>
          <a:p>
            <a:r>
              <a:rPr lang="en-US" dirty="0" smtClean="0"/>
              <a:t>  </a:t>
            </a:r>
          </a:p>
          <a:p>
            <a:endParaRPr lang="en-US" dirty="0"/>
          </a:p>
        </p:txBody>
      </p:sp>
      <p:pic>
        <p:nvPicPr>
          <p:cNvPr id="4" name="Picture 3" descr="rev_UA_Block A- AZ_200-2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91201"/>
            <a:ext cx="1066800" cy="1066799"/>
          </a:xfrm>
          <a:prstGeom prst="rect">
            <a:avLst/>
          </a:prstGeom>
        </p:spPr>
      </p:pic>
      <p:pic>
        <p:nvPicPr>
          <p:cNvPr id="5" name="Content Placeholder 4" descr="stom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275" y="6162675"/>
            <a:ext cx="1990725" cy="695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971800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Presented </a:t>
            </a:r>
            <a:r>
              <a:rPr lang="en-US" dirty="0" smtClean="0"/>
              <a:t>By </a:t>
            </a:r>
          </a:p>
          <a:p>
            <a:pPr algn="ctr"/>
            <a:r>
              <a:rPr lang="en-US" b="1" dirty="0" smtClean="0"/>
              <a:t>Richard W. </a:t>
            </a:r>
            <a:r>
              <a:rPr lang="en-US" b="1" dirty="0" smtClean="0"/>
              <a:t>Lucio </a:t>
            </a:r>
            <a:r>
              <a:rPr lang="en-US" b="1" dirty="0" smtClean="0"/>
              <a:t>III</a:t>
            </a:r>
          </a:p>
          <a:p>
            <a:pPr algn="ctr"/>
            <a:r>
              <a:rPr lang="en-US" b="1" dirty="0" smtClean="0"/>
              <a:t>	</a:t>
            </a:r>
            <a:endParaRPr lang="en-US" dirty="0" smtClean="0"/>
          </a:p>
          <a:p>
            <a:pPr algn="ctr"/>
            <a:r>
              <a:rPr lang="en-US" dirty="0" smtClean="0"/>
              <a:t>Mentor</a:t>
            </a:r>
          </a:p>
          <a:p>
            <a:pPr algn="ctr"/>
            <a:r>
              <a:rPr lang="en-US" b="1" dirty="0" smtClean="0"/>
              <a:t> </a:t>
            </a:r>
            <a:r>
              <a:rPr lang="en-US" b="1" dirty="0" err="1" smtClean="0"/>
              <a:t>Eniko</a:t>
            </a:r>
            <a:r>
              <a:rPr lang="en-US" b="1" dirty="0" smtClean="0"/>
              <a:t> T. </a:t>
            </a:r>
            <a:r>
              <a:rPr lang="en-US" b="1" dirty="0" err="1" smtClean="0"/>
              <a:t>Enikov</a:t>
            </a:r>
            <a:endParaRPr lang="en-US" b="1" dirty="0" smtClean="0"/>
          </a:p>
          <a:p>
            <a:pPr algn="ctr"/>
            <a:r>
              <a:rPr lang="en-US" sz="1600" dirty="0" smtClean="0"/>
              <a:t>Advanced Micro and </a:t>
            </a:r>
            <a:r>
              <a:rPr lang="en-US" sz="1600" dirty="0" err="1" smtClean="0"/>
              <a:t>Nano</a:t>
            </a:r>
            <a:r>
              <a:rPr lang="en-US" sz="1600" dirty="0" smtClean="0"/>
              <a:t> Systems Laboratory</a:t>
            </a:r>
          </a:p>
          <a:p>
            <a:pPr algn="ctr"/>
            <a:r>
              <a:rPr lang="en-US" sz="1600" dirty="0" smtClean="0"/>
              <a:t>Department </a:t>
            </a:r>
            <a:r>
              <a:rPr lang="en-US" sz="1600" dirty="0" smtClean="0"/>
              <a:t>of Aerospace and Mechanical </a:t>
            </a:r>
            <a:r>
              <a:rPr lang="en-US" sz="1600" dirty="0" smtClean="0"/>
              <a:t>Engineering </a:t>
            </a:r>
          </a:p>
          <a:p>
            <a:pPr algn="ctr"/>
            <a:r>
              <a:rPr lang="en-US" sz="1600" dirty="0" smtClean="0"/>
              <a:t>The </a:t>
            </a:r>
            <a:r>
              <a:rPr lang="en-US" sz="1600" dirty="0" smtClean="0"/>
              <a:t>University of Arizona  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21508" name="Picture 4" descr="http://spacegrant.arizona.edu/images/AZSGC_logos/print/azsgc_text_black_l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5410200"/>
            <a:ext cx="1084494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Final weight of their robot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 many motors to use (1-3)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Which sensors were the most appropriate for each task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Radius of the rolling / winding mechanisms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Gear ratios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Students Needed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Consider</a:t>
            </a:r>
            <a:endParaRPr lang="en-US" dirty="0"/>
          </a:p>
        </p:txBody>
      </p:sp>
      <p:pic>
        <p:nvPicPr>
          <p:cNvPr id="4" name="Picture 3" descr="rev_UA_Block A- AZ_200-2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91201"/>
            <a:ext cx="1066800" cy="1066799"/>
          </a:xfrm>
          <a:prstGeom prst="rect">
            <a:avLst/>
          </a:prstGeom>
        </p:spPr>
      </p:pic>
      <p:pic>
        <p:nvPicPr>
          <p:cNvPr id="5" name="Content Placeholder 4" descr="stom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162675"/>
            <a:ext cx="1990725" cy="695325"/>
          </a:xfrm>
          <a:prstGeom prst="rect">
            <a:avLst/>
          </a:prstGeom>
        </p:spPr>
      </p:pic>
      <p:pic>
        <p:nvPicPr>
          <p:cNvPr id="7" name="Picture 4" descr="http://spacegrant.arizona.edu/images/AZSGC_logos/print/azsgc_text_black_l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9506" y="5410200"/>
            <a:ext cx="1084494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Students received the project well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Real world multidiscipline teams were modeled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Students could work on a more complex project without having needing all the math, science, and programming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Important concepts were introduced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Wireless data transmission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Programming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Electrical / Mechanical Power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Importance of prototyping / iterative design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 descr="rev_UA_Block A- AZ_200-2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91201"/>
            <a:ext cx="1066800" cy="1066799"/>
          </a:xfrm>
          <a:prstGeom prst="rect">
            <a:avLst/>
          </a:prstGeom>
        </p:spPr>
      </p:pic>
      <p:pic>
        <p:nvPicPr>
          <p:cNvPr id="5" name="Content Placeholder 4" descr="stom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162675"/>
            <a:ext cx="1990725" cy="695325"/>
          </a:xfrm>
          <a:prstGeom prst="rect">
            <a:avLst/>
          </a:prstGeom>
        </p:spPr>
      </p:pic>
      <p:pic>
        <p:nvPicPr>
          <p:cNvPr id="7" name="Picture 4" descr="http://spacegrant.arizona.edu/images/AZSGC_logos/print/azsgc_text_black_l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9506" y="5410200"/>
            <a:ext cx="1084494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3767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31071" y="2971800"/>
            <a:ext cx="3312929" cy="22097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NXT Emulation of Mars Mission concepts</a:t>
            </a:r>
            <a:endParaRPr lang="en-US" dirty="0"/>
          </a:p>
        </p:txBody>
      </p:sp>
      <p:pic>
        <p:nvPicPr>
          <p:cNvPr id="4" name="Picture 3" descr="rev_UA_Block A- AZ_200-28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91201"/>
            <a:ext cx="1066800" cy="1066799"/>
          </a:xfrm>
          <a:prstGeom prst="rect">
            <a:avLst/>
          </a:prstGeom>
        </p:spPr>
      </p:pic>
      <p:pic>
        <p:nvPicPr>
          <p:cNvPr id="5" name="Content Placeholder 4" descr="stomp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6162675"/>
            <a:ext cx="1990725" cy="695325"/>
          </a:xfrm>
          <a:prstGeom prst="rect">
            <a:avLst/>
          </a:prstGeom>
        </p:spPr>
      </p:pic>
      <p:pic>
        <p:nvPicPr>
          <p:cNvPr id="8193" name="Picture 1" descr="C:\Users\Richard Lucio III\Desktop\Solar LEGO\Lego_1000w\IMG_3772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" y="1371600"/>
            <a:ext cx="2970315" cy="19812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791200" y="5181600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6"/>
              </a:rPr>
              <a:t>http://roboclub.arizona.edu/pages/gallery/solar-lego-project.php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0" y="3352800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6"/>
              </a:rPr>
              <a:t>http://roboclub.arizona.edu/pages/gallery/solar-lego-project.php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1447800"/>
            <a:ext cx="5791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Wireless Communication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Remote Control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Data Acquisition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Solar Power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Storing Power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52400" y="4038600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Autonomous Navigation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Sensor Triggers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Environment Mapping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400" dirty="0" smtClean="0"/>
              <a:t>Data Logging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Data from sensors</a:t>
            </a:r>
          </a:p>
        </p:txBody>
      </p:sp>
      <p:pic>
        <p:nvPicPr>
          <p:cNvPr id="16" name="Picture 4" descr="http://spacegrant.arizona.edu/images/AZSGC_logos/print/azsgc_text_black_l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59506" y="5410200"/>
            <a:ext cx="1084494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University of Arizona NASA Undergraduate Research Grant for their funding.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Dr</a:t>
            </a:r>
            <a:r>
              <a:rPr lang="en-US" dirty="0" smtClean="0"/>
              <a:t>. Jeff Goldberg and Dr Kathleen </a:t>
            </a:r>
            <a:r>
              <a:rPr lang="en-US" dirty="0" err="1" smtClean="0"/>
              <a:t>Melde</a:t>
            </a:r>
            <a:r>
              <a:rPr lang="en-US" dirty="0" smtClean="0"/>
              <a:t> for incorporating the project into their ENGR 102 classes.</a:t>
            </a:r>
          </a:p>
          <a:p>
            <a:pPr>
              <a:buNone/>
            </a:pPr>
            <a:r>
              <a:rPr lang="en-US" dirty="0" smtClean="0"/>
              <a:t>STOMP program of the Center of Engineering Education and Outreach at Tufts University for their generous support.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pic>
        <p:nvPicPr>
          <p:cNvPr id="4" name="Picture 3" descr="rev_UA_Block A- AZ_200-2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91201"/>
            <a:ext cx="1066800" cy="1066799"/>
          </a:xfrm>
          <a:prstGeom prst="rect">
            <a:avLst/>
          </a:prstGeom>
        </p:spPr>
      </p:pic>
      <p:pic>
        <p:nvPicPr>
          <p:cNvPr id="5" name="Content Placeholder 4" descr="stom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162675"/>
            <a:ext cx="1990725" cy="695325"/>
          </a:xfrm>
          <a:prstGeom prst="rect">
            <a:avLst/>
          </a:prstGeom>
        </p:spPr>
      </p:pic>
      <p:pic>
        <p:nvPicPr>
          <p:cNvPr id="7" name="Picture 4" descr="http://spacegrant.arizona.edu/images/AZSGC_logos/print/azsgc_text_black_l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9506" y="5410200"/>
            <a:ext cx="1084494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3" descr="rev_UA_Block A- AZ_200-2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91201"/>
            <a:ext cx="1066800" cy="1066799"/>
          </a:xfrm>
          <a:prstGeom prst="rect">
            <a:avLst/>
          </a:prstGeom>
        </p:spPr>
      </p:pic>
      <p:pic>
        <p:nvPicPr>
          <p:cNvPr id="5" name="Content Placeholder 4" descr="stom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6162675"/>
            <a:ext cx="1990725" cy="695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5562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www.roboclub.arizona.edu</a:t>
            </a:r>
            <a:endParaRPr lang="en-US" dirty="0"/>
          </a:p>
        </p:txBody>
      </p:sp>
      <p:pic>
        <p:nvPicPr>
          <p:cNvPr id="8" name="Picture 4" descr="http://spacegrant.arizona.edu/images/AZSGC_logos/print/azsgc_text_black_l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9506" y="5410200"/>
            <a:ext cx="1084494" cy="1447800"/>
          </a:xfrm>
          <a:prstGeom prst="rect">
            <a:avLst/>
          </a:prstGeom>
          <a:noFill/>
        </p:spPr>
      </p:pic>
      <p:pic>
        <p:nvPicPr>
          <p:cNvPr id="1025" name="Picture 1" descr="C:\Users\Richard Lucio III\Desktop\Solar LEGO\Lego_1000w\IMG_3774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143000"/>
            <a:ext cx="6477000" cy="4320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71600"/>
            <a:ext cx="7086600" cy="452596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www.roboclub.arizona.edu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est. 2008)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Started as </a:t>
            </a:r>
            <a:r>
              <a:rPr lang="en-US" dirty="0" smtClean="0"/>
              <a:t>collaboration</a:t>
            </a:r>
            <a:br>
              <a:rPr lang="en-US" dirty="0" smtClean="0"/>
            </a:br>
            <a:r>
              <a:rPr lang="en-US" dirty="0" smtClean="0"/>
              <a:t>between </a:t>
            </a:r>
            <a:r>
              <a:rPr lang="en-US" dirty="0" smtClean="0"/>
              <a:t>Tufts University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Rogers) and </a:t>
            </a:r>
            <a:r>
              <a:rPr lang="en-US" dirty="0" smtClean="0"/>
              <a:t>The </a:t>
            </a:r>
            <a:r>
              <a:rPr lang="en-US" dirty="0" smtClean="0"/>
              <a:t>University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smtClean="0"/>
              <a:t>Arizona (</a:t>
            </a:r>
            <a:r>
              <a:rPr lang="en-US" dirty="0" err="1" smtClean="0"/>
              <a:t>Enikov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Main Objective Student Teacher Outreach Mentorship Program in K-12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As a former </a:t>
            </a:r>
            <a:r>
              <a:rPr lang="en-US" dirty="0" smtClean="0"/>
              <a:t>101 </a:t>
            </a:r>
            <a:r>
              <a:rPr lang="en-US" dirty="0" smtClean="0"/>
              <a:t>Student we realized this could be very beneficial to beginning engineering students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 of A </a:t>
            </a:r>
            <a:r>
              <a:rPr lang="en-US" dirty="0" err="1" smtClean="0"/>
              <a:t>Roboclub</a:t>
            </a:r>
            <a:endParaRPr lang="en-US" dirty="0"/>
          </a:p>
        </p:txBody>
      </p:sp>
      <p:pic>
        <p:nvPicPr>
          <p:cNvPr id="4" name="Picture 3" descr="rev_UA_Block A- AZ_200-28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91201"/>
            <a:ext cx="1066800" cy="1066799"/>
          </a:xfrm>
          <a:prstGeom prst="rect">
            <a:avLst/>
          </a:prstGeom>
        </p:spPr>
      </p:pic>
      <p:pic>
        <p:nvPicPr>
          <p:cNvPr id="5" name="Content Placeholder 4" descr="stomp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6162675"/>
            <a:ext cx="1990725" cy="695325"/>
          </a:xfrm>
          <a:prstGeom prst="rect">
            <a:avLst/>
          </a:prstGeom>
        </p:spPr>
      </p:pic>
      <p:pic>
        <p:nvPicPr>
          <p:cNvPr id="7" name="Picture 4" descr="http://spacegrant.arizona.edu/images/AZSGC_logos/print/azsgc_text_black_l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9506" y="5410200"/>
            <a:ext cx="1084494" cy="1447800"/>
          </a:xfrm>
          <a:prstGeom prst="rect">
            <a:avLst/>
          </a:prstGeom>
          <a:noFill/>
        </p:spPr>
      </p:pic>
      <p:pic>
        <p:nvPicPr>
          <p:cNvPr id="10" name="Picture 9" descr="DSCF6015_10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533400"/>
            <a:ext cx="3606800" cy="2705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3200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7"/>
              </a:rPr>
              <a:t>http://roboclub.arizona.edu/pages/s.t.o.m.p./wakefield-middle.php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Entering student deficiencies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Expensive modeling systems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Boring or trivial projects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Trivial iterative design in projects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Projects do not allow for prototyping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Projects do not always require team work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Projects do not cover many disciplines in engineering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Problems With Introductory Engineering </a:t>
            </a:r>
            <a:r>
              <a:rPr lang="en-US" dirty="0" smtClean="0"/>
              <a:t>Courses</a:t>
            </a:r>
            <a:endParaRPr lang="en-US" dirty="0"/>
          </a:p>
        </p:txBody>
      </p:sp>
      <p:pic>
        <p:nvPicPr>
          <p:cNvPr id="4" name="Picture 3" descr="rev_UA_Block A- AZ_200-2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91201"/>
            <a:ext cx="1066800" cy="1066799"/>
          </a:xfrm>
          <a:prstGeom prst="rect">
            <a:avLst/>
          </a:prstGeom>
        </p:spPr>
      </p:pic>
      <p:pic>
        <p:nvPicPr>
          <p:cNvPr id="5" name="Content Placeholder 4" descr="stom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6162675"/>
            <a:ext cx="1990725" cy="69532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239000" y="2590800"/>
            <a:ext cx="1371600" cy="1907977"/>
            <a:chOff x="6096000" y="1600200"/>
            <a:chExt cx="1981200" cy="2441377"/>
          </a:xfrm>
        </p:grpSpPr>
        <p:sp>
          <p:nvSpPr>
            <p:cNvPr id="6" name="Rectangle 5"/>
            <p:cNvSpPr/>
            <p:nvPr/>
          </p:nvSpPr>
          <p:spPr>
            <a:xfrm rot="3456568">
              <a:off x="5523511" y="2597055"/>
              <a:ext cx="2082687" cy="1502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Delay 6"/>
            <p:cNvSpPr/>
            <p:nvPr/>
          </p:nvSpPr>
          <p:spPr>
            <a:xfrm flipH="1">
              <a:off x="6096000" y="1600200"/>
              <a:ext cx="228600" cy="45720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00800" y="3276600"/>
              <a:ext cx="1676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flipH="1">
              <a:off x="6324601" y="2286000"/>
              <a:ext cx="76199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flipH="1">
              <a:off x="6477000" y="2514600"/>
              <a:ext cx="76199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6629400" y="2743200"/>
              <a:ext cx="76199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91400" y="2438400"/>
              <a:ext cx="381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H="1" flipV="1">
              <a:off x="7543800" y="25146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flipH="1" flipV="1">
              <a:off x="7543800" y="27432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flipH="1" flipV="1">
              <a:off x="7924800" y="33528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H="1" flipV="1">
              <a:off x="7924800" y="35052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1" idx="5"/>
              <a:endCxn id="14" idx="5"/>
            </p:cNvCxnSpPr>
            <p:nvPr/>
          </p:nvCxnSpPr>
          <p:spPr>
            <a:xfrm rot="5400000" flipH="1" flipV="1">
              <a:off x="7070818" y="2324100"/>
              <a:ext cx="53882" cy="914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4" idx="1"/>
            </p:cNvCxnSpPr>
            <p:nvPr/>
          </p:nvCxnSpPr>
          <p:spPr>
            <a:xfrm rot="16200000" flipH="1">
              <a:off x="7723141" y="2693940"/>
              <a:ext cx="11159" cy="2397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5" idx="6"/>
            </p:cNvCxnSpPr>
            <p:nvPr/>
          </p:nvCxnSpPr>
          <p:spPr>
            <a:xfrm rot="16200000" flipH="1">
              <a:off x="7600950" y="3067050"/>
              <a:ext cx="571500" cy="76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400800" y="3733800"/>
              <a:ext cx="1676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Catapult</a:t>
              </a:r>
              <a:endParaRPr lang="en-US" sz="1400" dirty="0"/>
            </a:p>
          </p:txBody>
        </p:sp>
      </p:grpSp>
      <p:pic>
        <p:nvPicPr>
          <p:cNvPr id="23" name="Picture 4" descr="http://spacegrant.arizona.edu/images/AZSGC_logos/print/azsgc_text_black_l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9506" y="5410200"/>
            <a:ext cx="1084494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Introduce the LEGO NXT© into the classroom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Proposed Solution</a:t>
            </a:r>
            <a:endParaRPr lang="en-US" dirty="0"/>
          </a:p>
        </p:txBody>
      </p:sp>
      <p:pic>
        <p:nvPicPr>
          <p:cNvPr id="4" name="Picture 3" descr="rev_UA_Block A- AZ_200-2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91201"/>
            <a:ext cx="1066800" cy="1066799"/>
          </a:xfrm>
          <a:prstGeom prst="rect">
            <a:avLst/>
          </a:prstGeom>
        </p:spPr>
      </p:pic>
      <p:pic>
        <p:nvPicPr>
          <p:cNvPr id="5" name="Content Placeholder 4" descr="stom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162675"/>
            <a:ext cx="1990725" cy="695325"/>
          </a:xfrm>
          <a:prstGeom prst="rect">
            <a:avLst/>
          </a:prstGeom>
        </p:spPr>
      </p:pic>
      <p:pic>
        <p:nvPicPr>
          <p:cNvPr id="21506" name="Picture 2" descr="http://engk12.ece.missouri.edu/LegoCamp/pictures/NXT%20Robots/LEGO%20NXT%20Bri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905000"/>
            <a:ext cx="5590078" cy="327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90800" y="5334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LEGO NXT and major components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2895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touch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4648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4876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4648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ultrasonic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251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servos</a:t>
            </a:r>
            <a:endParaRPr lang="en-US" dirty="0"/>
          </a:p>
        </p:txBody>
      </p:sp>
      <p:pic>
        <p:nvPicPr>
          <p:cNvPr id="14" name="Picture 4" descr="http://spacegrant.arizona.edu/images/AZSGC_logos/print/azsgc_text_black_l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9506" y="5410200"/>
            <a:ext cx="1084494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81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Relatively Cheap </a:t>
            </a:r>
            <a:r>
              <a:rPr lang="en-US" sz="1800" dirty="0" smtClean="0"/>
              <a:t>(about $250 w/o computer workstation)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Reusable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Intuitive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Allows for a wider variety of disciplines to be covered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Allows for cheap prototyping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Allows students to walk through an iterative design process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Unlimited Projects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Models real world work situations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 of the LEGO NXT</a:t>
            </a:r>
            <a:endParaRPr lang="en-US" dirty="0"/>
          </a:p>
        </p:txBody>
      </p:sp>
      <p:pic>
        <p:nvPicPr>
          <p:cNvPr id="4" name="Picture 3" descr="rev_UA_Block A- AZ_200-2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91201"/>
            <a:ext cx="1066800" cy="1066799"/>
          </a:xfrm>
          <a:prstGeom prst="rect">
            <a:avLst/>
          </a:prstGeom>
        </p:spPr>
      </p:pic>
      <p:pic>
        <p:nvPicPr>
          <p:cNvPr id="5" name="Content Placeholder 4" descr="stom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6162675"/>
            <a:ext cx="1990725" cy="695325"/>
          </a:xfrm>
          <a:prstGeom prst="rect">
            <a:avLst/>
          </a:prstGeom>
        </p:spPr>
      </p:pic>
      <p:pic>
        <p:nvPicPr>
          <p:cNvPr id="20482" name="Picture 2" descr="http://www.engineering.arizona.edu/news/media/image/LEGO_web_0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133600"/>
            <a:ext cx="3352800" cy="2514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486400" y="4648200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5"/>
              </a:rPr>
              <a:t>http://picasaweb.google.com/uaeng.petebrown/ENG102LegoRobots#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4" descr="http://spacegrant.arizona.edu/images/AZSGC_logos/print/azsgc_text_black_l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9506" y="5410200"/>
            <a:ext cx="1084494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Student Objectives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Build a robot to climb a ribbon hung two stories high off a bridge.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Stop at unknown height and report the height wirelessly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Continue to top and return to the ground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Compete against their fellow students for the fastest time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Supplies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One LEGO NXT educational kit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Basic motor characteristics (in the form of graphs)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LEGO NXT ENGR 101 Project</a:t>
            </a:r>
            <a:endParaRPr lang="en-US" dirty="0"/>
          </a:p>
        </p:txBody>
      </p:sp>
      <p:pic>
        <p:nvPicPr>
          <p:cNvPr id="4" name="Picture 3" descr="rev_UA_Block A- AZ_200-2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91201"/>
            <a:ext cx="1066800" cy="1066799"/>
          </a:xfrm>
          <a:prstGeom prst="rect">
            <a:avLst/>
          </a:prstGeom>
        </p:spPr>
      </p:pic>
      <p:pic>
        <p:nvPicPr>
          <p:cNvPr id="5" name="Content Placeholder 4" descr="stom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162675"/>
            <a:ext cx="1990725" cy="695325"/>
          </a:xfrm>
          <a:prstGeom prst="rect">
            <a:avLst/>
          </a:prstGeom>
        </p:spPr>
      </p:pic>
      <p:pic>
        <p:nvPicPr>
          <p:cNvPr id="7" name="Picture 4" descr="http://spacegrant.arizona.edu/images/AZSGC_logos/print/azsgc_text_black_l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9506" y="5410200"/>
            <a:ext cx="1084494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Motor Data</a:t>
            </a:r>
            <a:endParaRPr lang="en-US" dirty="0"/>
          </a:p>
        </p:txBody>
      </p:sp>
      <p:pic>
        <p:nvPicPr>
          <p:cNvPr id="4" name="Picture 3" descr="rev_UA_Block A- AZ_200-28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91201"/>
            <a:ext cx="1066800" cy="1066799"/>
          </a:xfrm>
          <a:prstGeom prst="rect">
            <a:avLst/>
          </a:prstGeom>
        </p:spPr>
      </p:pic>
      <p:pic>
        <p:nvPicPr>
          <p:cNvPr id="5" name="Content Placeholder 4" descr="stomp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6162675"/>
            <a:ext cx="1990725" cy="6953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990600"/>
            <a:ext cx="6381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352800"/>
            <a:ext cx="6477000" cy="258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895600" y="59436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7"/>
              </a:rPr>
              <a:t>http://roboclub.arizona.edu/pages/gallery/nxt-motor-tests.php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0" name="Picture 4" descr="http://spacegrant.arizona.edu/images/AZSGC_logos/print/azsgc_text_black_l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59506" y="5410200"/>
            <a:ext cx="1084494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Setup</a:t>
            </a:r>
            <a:endParaRPr lang="en-US" dirty="0"/>
          </a:p>
        </p:txBody>
      </p:sp>
      <p:pic>
        <p:nvPicPr>
          <p:cNvPr id="4" name="Picture 3" descr="rev_UA_Block A- AZ_200-2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91201"/>
            <a:ext cx="1066800" cy="1066799"/>
          </a:xfrm>
          <a:prstGeom prst="rect">
            <a:avLst/>
          </a:prstGeom>
        </p:spPr>
      </p:pic>
      <p:pic>
        <p:nvPicPr>
          <p:cNvPr id="5" name="Content Placeholder 4" descr="stom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162675"/>
            <a:ext cx="1990725" cy="69532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177528" y="1481138"/>
            <a:ext cx="6823472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71600" y="5867400"/>
            <a:ext cx="647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5"/>
              </a:rPr>
              <a:t>http://picasaweb.google.com/uaeng.petebrown/ENG102LegoRobots#</a:t>
            </a:r>
            <a:endParaRPr lang="en-US" sz="1400" dirty="0"/>
          </a:p>
        </p:txBody>
      </p:sp>
      <p:pic>
        <p:nvPicPr>
          <p:cNvPr id="9" name="Picture 4" descr="http://spacegrant.arizona.edu/images/AZSGC_logos/print/azsgc_text_black_l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9506" y="5410200"/>
            <a:ext cx="1084494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Variety of Solutions</a:t>
            </a:r>
            <a:endParaRPr lang="en-US" dirty="0"/>
          </a:p>
        </p:txBody>
      </p:sp>
      <p:pic>
        <p:nvPicPr>
          <p:cNvPr id="4" name="Picture 3" descr="rev_UA_Block A- AZ_200-28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91201"/>
            <a:ext cx="1066800" cy="1066799"/>
          </a:xfrm>
          <a:prstGeom prst="rect">
            <a:avLst/>
          </a:prstGeom>
        </p:spPr>
      </p:pic>
      <p:pic>
        <p:nvPicPr>
          <p:cNvPr id="5" name="Content Placeholder 4" descr="stomp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6162675"/>
            <a:ext cx="1990725" cy="695325"/>
          </a:xfrm>
          <a:prstGeom prst="rect">
            <a:avLst/>
          </a:prstGeom>
        </p:spPr>
      </p:pic>
      <p:pic>
        <p:nvPicPr>
          <p:cNvPr id="1026" name="Picture 2" descr="http://lh4.ggpht.com/_9c0b0t57yEE/SThX1Y5WqiI/AAAAAAAABAo/DqJ40YG19m0/s720/ENG_102_2008_0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371600"/>
            <a:ext cx="2514600" cy="1676400"/>
          </a:xfrm>
          <a:prstGeom prst="rect">
            <a:avLst/>
          </a:prstGeom>
          <a:noFill/>
        </p:spPr>
      </p:pic>
      <p:pic>
        <p:nvPicPr>
          <p:cNvPr id="1028" name="Picture 4" descr="http://lh3.ggpht.com/_9c0b0t57yEE/SThYIuiUvvI/AAAAAAAABDQ/BxGyFYwWkhE/s720/ENG_102_2008_0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3429000"/>
            <a:ext cx="2857500" cy="1905000"/>
          </a:xfrm>
          <a:prstGeom prst="rect">
            <a:avLst/>
          </a:prstGeom>
          <a:noFill/>
        </p:spPr>
      </p:pic>
      <p:pic>
        <p:nvPicPr>
          <p:cNvPr id="1030" name="Picture 6" descr="http://lh4.ggpht.com/_9c0b0t57yEE/SThYPUc2MvI/AAAAAAAABEI/1hkFSImgu3g/s720/LEGO_test_03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1371600"/>
            <a:ext cx="2590800" cy="1727200"/>
          </a:xfrm>
          <a:prstGeom prst="rect">
            <a:avLst/>
          </a:prstGeom>
          <a:noFill/>
        </p:spPr>
      </p:pic>
      <p:pic>
        <p:nvPicPr>
          <p:cNvPr id="1032" name="Picture 8" descr="http://lh3.ggpht.com/_9c0b0t57yEE/SThXwgvEuRI/AAAAAAAAA_4/GWHtzRcTPYU/s720/ENG_102_2008_01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3505200"/>
            <a:ext cx="2857500" cy="1905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00200" y="541020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9"/>
              </a:rPr>
              <a:t>http://picasaweb.google.com/uaeng.petebrown/ENG102LegoRobots#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1" name="Picture 4" descr="http://spacegrant.arizona.edu/images/AZSGC_logos/print/azsgc_text_black_l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59506" y="5410200"/>
            <a:ext cx="1084494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811</TotalTime>
  <Words>444</Words>
  <Application>Microsoft Office PowerPoint</Application>
  <PresentationFormat>On-screen Show (4:3)</PresentationFormat>
  <Paragraphs>97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 Integration of the LEGO NXT Into Introductory Engineering Classes </vt:lpstr>
      <vt:lpstr>U of A Roboclub</vt:lpstr>
      <vt:lpstr>Current Problems With Introductory Engineering Courses</vt:lpstr>
      <vt:lpstr>Proposed Solution</vt:lpstr>
      <vt:lpstr>Advantages of the LEGO NXT</vt:lpstr>
      <vt:lpstr>The LEGO NXT ENGR 101 Project</vt:lpstr>
      <vt:lpstr>Motor Data</vt:lpstr>
      <vt:lpstr>The Setup</vt:lpstr>
      <vt:lpstr>Variety of Solutions</vt:lpstr>
      <vt:lpstr>What Students Needed to  Consider</vt:lpstr>
      <vt:lpstr>Results</vt:lpstr>
      <vt:lpstr>NXT Emulation of Mars Mission concepts</vt:lpstr>
      <vt:lpstr>Acknowledgements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Lucio III</dc:creator>
  <cp:lastModifiedBy>Richard Lucio III</cp:lastModifiedBy>
  <cp:revision>67</cp:revision>
  <dcterms:created xsi:type="dcterms:W3CDTF">2009-03-17T23:52:32Z</dcterms:created>
  <dcterms:modified xsi:type="dcterms:W3CDTF">2009-04-10T07:59:02Z</dcterms:modified>
</cp:coreProperties>
</file>